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2" r:id="rId2"/>
    <p:sldId id="285" r:id="rId3"/>
    <p:sldId id="266" r:id="rId4"/>
    <p:sldId id="287" r:id="rId5"/>
    <p:sldId id="269" r:id="rId6"/>
    <p:sldId id="270" r:id="rId7"/>
    <p:sldId id="276" r:id="rId8"/>
    <p:sldId id="271" r:id="rId9"/>
    <p:sldId id="299" r:id="rId10"/>
    <p:sldId id="290" r:id="rId11"/>
    <p:sldId id="289" r:id="rId12"/>
    <p:sldId id="293" r:id="rId13"/>
    <p:sldId id="300" r:id="rId14"/>
    <p:sldId id="308" r:id="rId15"/>
    <p:sldId id="267" r:id="rId16"/>
    <p:sldId id="309" r:id="rId17"/>
    <p:sldId id="298" r:id="rId18"/>
    <p:sldId id="263" r:id="rId19"/>
    <p:sldId id="288" r:id="rId20"/>
    <p:sldId id="277" r:id="rId21"/>
    <p:sldId id="278" r:id="rId22"/>
    <p:sldId id="304" r:id="rId23"/>
    <p:sldId id="258" r:id="rId24"/>
    <p:sldId id="307" r:id="rId2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9510489510492"/>
          <c:y val="0.15714285714285744"/>
          <c:w val="0.75407925407925591"/>
          <c:h val="0.53333333333333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9388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Sheet1!$B$1:$K$1</c:f>
              <c:strCache>
                <c:ptCount val="10"/>
                <c:pt idx="0">
                  <c:v>70-72</c:v>
                </c:pt>
                <c:pt idx="1">
                  <c:v>73-75</c:v>
                </c:pt>
                <c:pt idx="2">
                  <c:v>76-78</c:v>
                </c:pt>
                <c:pt idx="3">
                  <c:v>79-81</c:v>
                </c:pt>
                <c:pt idx="4">
                  <c:v>82-84</c:v>
                </c:pt>
                <c:pt idx="5">
                  <c:v>85-87</c:v>
                </c:pt>
                <c:pt idx="6">
                  <c:v>88-90</c:v>
                </c:pt>
                <c:pt idx="7">
                  <c:v>91-93</c:v>
                </c:pt>
                <c:pt idx="8">
                  <c:v>94-96</c:v>
                </c:pt>
                <c:pt idx="9">
                  <c:v>97-99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36</c:v>
                </c:pt>
                <c:pt idx="1">
                  <c:v>30</c:v>
                </c:pt>
                <c:pt idx="2">
                  <c:v>27</c:v>
                </c:pt>
                <c:pt idx="3">
                  <c:v>21</c:v>
                </c:pt>
                <c:pt idx="4">
                  <c:v>17</c:v>
                </c:pt>
                <c:pt idx="5">
                  <c:v>5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8-4665-A539-C54D681E6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362752"/>
        <c:axId val="82364672"/>
      </c:barChart>
      <c:catAx>
        <c:axId val="82362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31" b="1" i="0" u="none" strike="noStrike" baseline="0">
                    <a:solidFill>
                      <a:schemeClr val="tx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sv-SE"/>
                  <a:t>Triennium</a:t>
                </a:r>
              </a:p>
            </c:rich>
          </c:tx>
          <c:layout>
            <c:manualLayout>
              <c:xMode val="edge"/>
              <c:yMode val="edge"/>
              <c:x val="0.7284382284382287"/>
              <c:y val="0.76666666666666672"/>
            </c:manualLayout>
          </c:layout>
          <c:overlay val="0"/>
          <c:spPr>
            <a:noFill/>
            <a:ln w="1877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388">
            <a:solidFill>
              <a:schemeClr val="tx2"/>
            </a:solidFill>
            <a:prstDash val="solid"/>
          </a:ln>
        </c:spPr>
        <c:txPr>
          <a:bodyPr rot="0" vert="horz"/>
          <a:lstStyle/>
          <a:p>
            <a:pPr>
              <a:defRPr sz="887" b="1" i="0" u="none" strike="noStrike" baseline="0">
                <a:solidFill>
                  <a:schemeClr val="tx2"/>
                </a:solidFill>
                <a:latin typeface="Arial"/>
                <a:ea typeface="Arial"/>
                <a:cs typeface="Arial"/>
              </a:defRPr>
            </a:pPr>
            <a:endParaRPr lang="sv-FI"/>
          </a:p>
        </c:txPr>
        <c:crossAx val="823646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2364672"/>
        <c:scaling>
          <c:orientation val="minMax"/>
          <c:max val="40"/>
          <c:min val="0"/>
        </c:scaling>
        <c:delete val="0"/>
        <c:axPos val="l"/>
        <c:majorGridlines>
          <c:spPr>
            <a:ln w="9388">
              <a:solidFill>
                <a:schemeClr val="tx2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331" b="1" i="0" u="none" strike="noStrike" baseline="0">
                    <a:solidFill>
                      <a:schemeClr val="tx2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sv-SE"/>
                  <a:t>Deaths</a:t>
                </a:r>
              </a:p>
            </c:rich>
          </c:tx>
          <c:layout>
            <c:manualLayout>
              <c:xMode val="edge"/>
              <c:yMode val="edge"/>
              <c:x val="6.4102564102564139E-2"/>
              <c:y val="1.9047619047619105E-2"/>
            </c:manualLayout>
          </c:layout>
          <c:overlay val="0"/>
          <c:spPr>
            <a:noFill/>
            <a:ln w="1877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388">
            <a:solidFill>
              <a:schemeClr val="tx2"/>
            </a:solidFill>
            <a:prstDash val="solid"/>
          </a:ln>
        </c:spPr>
        <c:txPr>
          <a:bodyPr rot="0" vert="horz"/>
          <a:lstStyle/>
          <a:p>
            <a:pPr>
              <a:defRPr sz="1035" b="1" i="0" u="none" strike="noStrike" baseline="0">
                <a:solidFill>
                  <a:schemeClr val="tx2"/>
                </a:solidFill>
                <a:latin typeface="Arial"/>
                <a:ea typeface="Arial"/>
                <a:cs typeface="Arial"/>
              </a:defRPr>
            </a:pPr>
            <a:endParaRPr lang="sv-FI"/>
          </a:p>
        </c:txPr>
        <c:crossAx val="82362752"/>
        <c:crosses val="autoZero"/>
        <c:crossBetween val="between"/>
        <c:majorUnit val="5"/>
        <c:minorUnit val="1"/>
      </c:valAx>
      <c:spPr>
        <a:noFill/>
        <a:ln w="9388">
          <a:solidFill>
            <a:schemeClr val="tx2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31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sv-FI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3D088-878E-4E03-9E55-CCF2416D5737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9227-9730-40A6-99E9-5E45087CF762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19227-9730-40A6-99E9-5E45087CF762}" type="slidenum">
              <a:rPr lang="sv-SE" smtClean="0"/>
              <a:pPr/>
              <a:t>1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6705104-2623-4A3C-961E-459C7C722F1E}" type="slidenum">
              <a:rPr lang="sv-SE" smtClean="0">
                <a:latin typeface="Arial" pitchFamily="34" charset="0"/>
              </a:rPr>
              <a:pPr>
                <a:defRPr/>
              </a:pPr>
              <a:t>12</a:t>
            </a:fld>
            <a:endParaRPr lang="sv-SE">
              <a:latin typeface="Arial" pitchFamily="34" charset="0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94CF681-5FB0-4C8A-9170-4D4C5913C58C}" type="slidenum">
              <a:rPr lang="en-GB" altLang="en-US" sz="1200">
                <a:latin typeface="Calibri" pitchFamily="34" charset="0"/>
              </a:rPr>
              <a:pPr algn="r"/>
              <a:t>12</a:t>
            </a:fld>
            <a:endParaRPr lang="en-GB" altLang="en-US" sz="1200">
              <a:latin typeface="Calibri" pitchFamily="34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093296"/>
            <a:ext cx="504056" cy="63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15516" y="6021288"/>
            <a:ext cx="87129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5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093296"/>
            <a:ext cx="504056" cy="63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15516" y="6021288"/>
            <a:ext cx="87129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57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093296"/>
            <a:ext cx="504056" cy="63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15516" y="6021288"/>
            <a:ext cx="87129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5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093296"/>
            <a:ext cx="504056" cy="63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15516" y="6021288"/>
            <a:ext cx="87129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57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093296"/>
            <a:ext cx="504056" cy="63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15516" y="6021288"/>
            <a:ext cx="87129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5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9554-6383-4CD5-981D-0816DFBCB878}" type="datetimeFigureOut">
              <a:rPr lang="sv-SE" smtClean="0"/>
              <a:pPr/>
              <a:t>2016-05-25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69737-8355-4F79-98D6-9CD5D664C42F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sv-SE" dirty="0">
                <a:latin typeface="Times New Roman" pitchFamily="18" charset="0"/>
                <a:cs typeface="Times New Roman" pitchFamily="18" charset="0"/>
              </a:rPr>
              <a:t>International Collaboration </a:t>
            </a:r>
            <a:br>
              <a:rPr lang="sv-SE" dirty="0">
                <a:latin typeface="Times New Roman" pitchFamily="18" charset="0"/>
                <a:cs typeface="Times New Roman" pitchFamily="18" charset="0"/>
              </a:rPr>
            </a:br>
            <a:r>
              <a:rPr lang="sv-SE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sv-SE" dirty="0" err="1">
                <a:latin typeface="Times New Roman" pitchFamily="18" charset="0"/>
                <a:cs typeface="Times New Roman" pitchFamily="18" charset="0"/>
              </a:rPr>
              <a:t>Anaesthesia</a:t>
            </a:r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31640" y="2924944"/>
            <a:ext cx="6400800" cy="2952328"/>
          </a:xfrm>
        </p:spPr>
        <p:txBody>
          <a:bodyPr>
            <a:normAutofit fontScale="85000" lnSpcReduction="20000"/>
          </a:bodyPr>
          <a:lstStyle/>
          <a:p>
            <a:r>
              <a:rPr lang="sv-SE" sz="35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Recipe</a:t>
            </a:r>
            <a:r>
              <a:rPr lang="sv-SE" sz="35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sv-SE" sz="35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success</a:t>
            </a:r>
            <a:endParaRPr lang="sv-SE" sz="35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v-SE" sz="35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</a:t>
            </a:r>
            <a:r>
              <a:rPr lang="sv-SE" sz="35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sv-SE" sz="35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Future</a:t>
            </a:r>
            <a:endParaRPr lang="sv-SE" sz="35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v-SE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v-SE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v-SE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Lars </a:t>
            </a:r>
            <a:r>
              <a:rPr lang="sv-SE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Irestedt</a:t>
            </a:r>
            <a:br>
              <a:rPr lang="sv-SE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v-SE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Assoc</a:t>
            </a:r>
            <a:r>
              <a:rPr lang="sv-SE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Professor</a:t>
            </a:r>
            <a:br>
              <a:rPr lang="sv-SE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v-SE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Karolinska Institutet</a:t>
            </a:r>
          </a:p>
          <a:p>
            <a:r>
              <a:rPr lang="sv-SE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Vice </a:t>
            </a:r>
            <a:r>
              <a:rPr lang="sv-SE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Chairman</a:t>
            </a:r>
            <a:r>
              <a:rPr lang="sv-SE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Life Support Foundation</a:t>
            </a:r>
          </a:p>
          <a:p>
            <a:endParaRPr lang="sv-S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616967"/>
            <a:ext cx="935262" cy="119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21288"/>
            <a:ext cx="1800200" cy="743561"/>
          </a:xfrm>
          <a:prstGeom prst="rect">
            <a:avLst/>
          </a:prstGeom>
        </p:spPr>
      </p:pic>
      <p:pic>
        <p:nvPicPr>
          <p:cNvPr id="6" name="Bildobjekt 5" descr="KUS ENG">
            <a:hlinkClick r:id="rId5" action="ppaction://hlinksldjump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6165304"/>
            <a:ext cx="2234772" cy="52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220000" cy="684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913"/>
            <a:ext cx="8532440" cy="6858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sv-SE" altLang="en-US" sz="11200" dirty="0" err="1">
                <a:latin typeface="Times New Roman" pitchFamily="18" charset="0"/>
                <a:cs typeface="Times New Roman" pitchFamily="18" charset="0"/>
              </a:rPr>
              <a:t>Anaesthesia</a:t>
            </a:r>
            <a:r>
              <a:rPr lang="sv-SE" alt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11200" dirty="0" err="1">
                <a:latin typeface="Times New Roman" pitchFamily="18" charset="0"/>
                <a:cs typeface="Times New Roman" pitchFamily="18" charset="0"/>
              </a:rPr>
              <a:t>related</a:t>
            </a:r>
            <a:r>
              <a:rPr lang="sv-SE" alt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11200" dirty="0" err="1"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sv-SE" alt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11200" dirty="0" err="1">
                <a:latin typeface="Times New Roman" pitchFamily="18" charset="0"/>
                <a:cs typeface="Times New Roman" pitchFamily="18" charset="0"/>
              </a:rPr>
              <a:t>maternal</a:t>
            </a:r>
            <a:r>
              <a:rPr lang="sv-SE" alt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11200" dirty="0" err="1">
                <a:latin typeface="Times New Roman" pitchFamily="18" charset="0"/>
                <a:cs typeface="Times New Roman" pitchFamily="18" charset="0"/>
              </a:rPr>
              <a:t>deaths</a:t>
            </a:r>
            <a:r>
              <a:rPr lang="sv-SE" altLang="en-US" sz="1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sv-SE" altLang="en-US" sz="11200" dirty="0">
                <a:latin typeface="Times New Roman" pitchFamily="18" charset="0"/>
                <a:cs typeface="Times New Roman" pitchFamily="18" charset="0"/>
              </a:rPr>
              <a:t>UK </a:t>
            </a:r>
            <a:r>
              <a:rPr lang="sv-SE" altLang="en-US" sz="11200" dirty="0" err="1">
                <a:latin typeface="Times New Roman" pitchFamily="18" charset="0"/>
                <a:cs typeface="Times New Roman" pitchFamily="18" charset="0"/>
              </a:rPr>
              <a:t>experience</a:t>
            </a:r>
            <a:r>
              <a:rPr lang="sv-SE" altLang="en-US" sz="1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sv-SE" altLang="en-U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v-SE" altLang="en-US" sz="4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v-SE" altLang="en-US" sz="4000" dirty="0">
                <a:latin typeface="Times New Roman" pitchFamily="18" charset="0"/>
                <a:cs typeface="Times New Roman" pitchFamily="18" charset="0"/>
              </a:rPr>
              <a:t>			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899592" y="908720"/>
          <a:ext cx="7585025" cy="368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83568" y="4010288"/>
            <a:ext cx="39239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Triage</a:t>
            </a:r>
            <a:endParaRPr lang="sv-SE" alt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Emergency</a:t>
            </a: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care</a:t>
            </a: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: ABC </a:t>
            </a:r>
          </a:p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Regional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Anaesthesia</a:t>
            </a:r>
            <a:endParaRPr lang="sv-SE" alt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Senior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Interest</a:t>
            </a:r>
            <a:endParaRPr lang="sv-SE" alt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Routines</a:t>
            </a: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guidelines</a:t>
            </a:r>
            <a:endParaRPr lang="sv-SE" alt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endParaRPr lang="sv-SE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139952" y="4005064"/>
            <a:ext cx="500404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Improved</a:t>
            </a: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Training</a:t>
            </a:r>
            <a:endParaRPr lang="sv-SE" alt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Teamwork</a:t>
            </a:r>
          </a:p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Communication</a:t>
            </a:r>
          </a:p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Checklists</a:t>
            </a:r>
          </a:p>
          <a:p>
            <a:pPr>
              <a:buFontTx/>
              <a:buChar char="•"/>
            </a:pP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Audit</a:t>
            </a: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, M &amp; M,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systematic</a:t>
            </a:r>
            <a:r>
              <a:rPr lang="sv-SE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altLang="en-US" sz="2000" dirty="0" err="1">
                <a:latin typeface="Times New Roman" pitchFamily="18" charset="0"/>
                <a:cs typeface="Times New Roman" pitchFamily="18" charset="0"/>
              </a:rPr>
              <a:t>improvements</a:t>
            </a:r>
            <a:endParaRPr lang="sv-SE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949280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588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UK: preventable reasons for maternal deaths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628775"/>
            <a:ext cx="8001000" cy="4525963"/>
          </a:xfrm>
        </p:spPr>
        <p:txBody>
          <a:bodyPr/>
          <a:lstStyle/>
          <a:p>
            <a:pPr>
              <a:spcAft>
                <a:spcPct val="60000"/>
              </a:spcAft>
              <a:buFont typeface="Arial" charset="0"/>
              <a:buNone/>
            </a:pPr>
            <a:r>
              <a:rPr lang="en-GB" altLang="en-US" dirty="0"/>
              <a:t>		</a:t>
            </a: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Recurrent themes:</a:t>
            </a:r>
          </a:p>
          <a:p>
            <a:pPr lvl="3">
              <a:spcAft>
                <a:spcPct val="30000"/>
              </a:spcAft>
            </a:pPr>
            <a:r>
              <a:rPr lang="en-GB" altLang="en-US" sz="2400" dirty="0">
                <a:latin typeface="Times New Roman" pitchFamily="18" charset="0"/>
                <a:cs typeface="Times New Roman" pitchFamily="18" charset="0"/>
              </a:rPr>
              <a:t>  Failure to recognise problems </a:t>
            </a:r>
          </a:p>
          <a:p>
            <a:pPr lvl="3">
              <a:spcAft>
                <a:spcPct val="30000"/>
              </a:spcAft>
            </a:pPr>
            <a:r>
              <a:rPr lang="en-GB" altLang="en-US" sz="2400" dirty="0">
                <a:latin typeface="Times New Roman" pitchFamily="18" charset="0"/>
                <a:cs typeface="Times New Roman" pitchFamily="18" charset="0"/>
              </a:rPr>
              <a:t>  Failure to take action</a:t>
            </a:r>
          </a:p>
          <a:p>
            <a:pPr lvl="3">
              <a:spcAft>
                <a:spcPct val="30000"/>
              </a:spcAft>
            </a:pPr>
            <a:r>
              <a:rPr lang="en-GB" altLang="en-US" sz="2400" dirty="0">
                <a:latin typeface="Times New Roman" pitchFamily="18" charset="0"/>
                <a:cs typeface="Times New Roman" pitchFamily="18" charset="0"/>
              </a:rPr>
              <a:t>  Failure to refer </a:t>
            </a:r>
          </a:p>
          <a:p>
            <a:pPr lvl="3">
              <a:spcAft>
                <a:spcPct val="30000"/>
              </a:spcAft>
            </a:pPr>
            <a:r>
              <a:rPr lang="en-GB" altLang="en-US" sz="2400" dirty="0">
                <a:latin typeface="Times New Roman" pitchFamily="18" charset="0"/>
                <a:cs typeface="Times New Roman" pitchFamily="18" charset="0"/>
              </a:rPr>
              <a:t>  Inappropriate delegation to junior staff </a:t>
            </a:r>
          </a:p>
          <a:p>
            <a:pPr lvl="3">
              <a:spcAft>
                <a:spcPct val="30000"/>
              </a:spcAft>
            </a:pPr>
            <a:r>
              <a:rPr lang="en-GB" altLang="en-US" sz="2400" dirty="0">
                <a:latin typeface="Times New Roman" pitchFamily="18" charset="0"/>
                <a:cs typeface="Times New Roman" pitchFamily="18" charset="0"/>
              </a:rPr>
              <a:t>  Poor or non-existent </a:t>
            </a:r>
            <a:r>
              <a:rPr lang="en-GB" altLang="en-US" sz="2400" dirty="0" err="1">
                <a:latin typeface="Times New Roman" pitchFamily="18" charset="0"/>
                <a:cs typeface="Times New Roman" pitchFamily="18" charset="0"/>
              </a:rPr>
              <a:t>teamworking</a:t>
            </a:r>
            <a:r>
              <a:rPr lang="en-GB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Arial" charset="0"/>
              <a:buNone/>
            </a:pPr>
            <a:r>
              <a:rPr lang="en-GB" altLang="en-US" b="1" dirty="0">
                <a:latin typeface="Times New Roman" pitchFamily="18" charset="0"/>
                <a:cs typeface="Times New Roman" pitchFamily="18" charset="0"/>
              </a:rPr>
              <a:t>				</a:t>
            </a:r>
            <a:endParaRPr lang="en-GB" alt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Line 9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1869" y="1196752"/>
            <a:ext cx="214213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70" y="1291303"/>
            <a:ext cx="2232248" cy="21376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274638"/>
            <a:ext cx="8219256" cy="1143000"/>
          </a:xfrm>
        </p:spPr>
        <p:txBody>
          <a:bodyPr/>
          <a:lstStyle/>
          <a:p>
            <a:r>
              <a:rPr lang="sv-SE" dirty="0" err="1">
                <a:latin typeface="Times New Roman" pitchFamily="18" charset="0"/>
                <a:cs typeface="Times New Roman" pitchFamily="18" charset="0"/>
              </a:rPr>
              <a:t>Background</a:t>
            </a:r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8" y="1556792"/>
            <a:ext cx="5266928" cy="237626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2005-2006 Dr Tim Baker worked as a volunteer doctor in Tanzania. </a:t>
            </a:r>
          </a:p>
          <a:p>
            <a:pPr marL="0" indent="0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2008 a request for help from Muhimbili National Hospital to Karolinska University Hospital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09120"/>
            <a:ext cx="1728192" cy="713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66" y="1795359"/>
            <a:ext cx="1123830" cy="11363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7026715" y="1795359"/>
            <a:ext cx="864096" cy="60322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76562" y="2731463"/>
            <a:ext cx="914249" cy="213182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859103"/>
            <a:ext cx="3346994" cy="1993565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859103"/>
            <a:ext cx="1231290" cy="1609211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7" cstate="print"/>
          <a:srcRect b="11774"/>
          <a:stretch>
            <a:fillRect/>
          </a:stretch>
        </p:blipFill>
        <p:spPr>
          <a:xfrm>
            <a:off x="323528" y="3789040"/>
            <a:ext cx="1728192" cy="2224300"/>
          </a:xfrm>
          <a:prstGeom prst="rect">
            <a:avLst/>
          </a:prstGeom>
        </p:spPr>
      </p:pic>
      <p:pic>
        <p:nvPicPr>
          <p:cNvPr id="13" name="Bildobjekt 12" descr="KUS ENG">
            <a:hlinkClick r:id="rId8" action="ppaction://hlinksldjump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6237312"/>
            <a:ext cx="2016224" cy="45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185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2" y="404664"/>
            <a:ext cx="8675257" cy="3721820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7740" y="4221088"/>
            <a:ext cx="7833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Global distribution </a:t>
            </a:r>
            <a:r>
              <a:rPr lang="en-GB" sz="1600" dirty="0">
                <a:latin typeface="Times New Roman" pitchFamily="18" charset="0"/>
                <a:cs typeface="Times New Roman" pitchFamily="18" charset="0"/>
              </a:rPr>
              <a:t>of surgeons, </a:t>
            </a:r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anesthesiologists</a:t>
            </a:r>
            <a:r>
              <a:rPr lang="en-GB" sz="1600" dirty="0">
                <a:latin typeface="Times New Roman" pitchFamily="18" charset="0"/>
                <a:cs typeface="Times New Roman" pitchFamily="18" charset="0"/>
              </a:rPr>
              <a:t> and obstetricians; per 100 000 population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534" y="4797152"/>
            <a:ext cx="8039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Karolinska University Hospital: 187 (2400 in Sweden)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Muhimbili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National Hospital: 5 (20 in Tanzania)</a:t>
            </a:r>
          </a:p>
        </p:txBody>
      </p:sp>
    </p:spTree>
    <p:extLst>
      <p:ext uri="{BB962C8B-B14F-4D97-AF65-F5344CB8AC3E}">
        <p14:creationId xmlns:p14="http://schemas.microsoft.com/office/powerpoint/2010/main" val="303650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latin typeface="Times New Roman" pitchFamily="18" charset="0"/>
                <a:cs typeface="Times New Roman" pitchFamily="18" charset="0"/>
              </a:rPr>
              <a:t>And the world is starting to </a:t>
            </a:r>
            <a:r>
              <a:rPr lang="sv-SE" dirty="0" err="1">
                <a:latin typeface="Times New Roman" pitchFamily="18" charset="0"/>
                <a:cs typeface="Times New Roman" pitchFamily="18" charset="0"/>
              </a:rPr>
              <a:t>wake</a:t>
            </a:r>
            <a:r>
              <a:rPr lang="sv-SE" dirty="0">
                <a:latin typeface="Times New Roman" pitchFamily="18" charset="0"/>
                <a:cs typeface="Times New Roman" pitchFamily="18" charset="0"/>
              </a:rPr>
              <a:t> up </a:t>
            </a:r>
            <a:br>
              <a:rPr lang="sv-SE" dirty="0">
                <a:latin typeface="Times New Roman" pitchFamily="18" charset="0"/>
                <a:cs typeface="Times New Roman" pitchFamily="18" charset="0"/>
              </a:rPr>
            </a:br>
            <a:r>
              <a:rPr lang="sv-SE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sv-SE" dirty="0" err="1"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sv-S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dirty="0" err="1">
                <a:latin typeface="Times New Roman" pitchFamily="18" charset="0"/>
                <a:cs typeface="Times New Roman" pitchFamily="18" charset="0"/>
              </a:rPr>
              <a:t>ideas</a:t>
            </a:r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367240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“To get a drop in maternal mortality requires a medical health-care system that is responsive to the 24-hour technical needs of a woman in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labour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 (Lancet 2012)</a:t>
            </a:r>
          </a:p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“Strengthening the delivery of essential surgical services must be a priority if we are to reduce mortality and morbidity” (WHO Safe Surgery 2011)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4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240360" cy="4198531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ktangel 3"/>
          <p:cNvSpPr/>
          <p:nvPr/>
        </p:nvSpPr>
        <p:spPr>
          <a:xfrm>
            <a:off x="4067944" y="2492896"/>
            <a:ext cx="4608512" cy="1944216"/>
          </a:xfrm>
          <a:prstGeom prst="rect">
            <a:avLst/>
          </a:prstGeom>
          <a:solidFill>
            <a:srgbClr val="15BB8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encourage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UK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workers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  and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employers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take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advantage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of </a:t>
            </a:r>
          </a:p>
          <a:p>
            <a:pPr algn="ctr"/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opportunities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engage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in  </a:t>
            </a:r>
          </a:p>
          <a:p>
            <a:pPr algn="ctr"/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  global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Your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involvement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algn="ctr"/>
            <a:endParaRPr lang="sv-SE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404664"/>
            <a:ext cx="82192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dirty="0" err="1">
                <a:latin typeface="Times New Roman" pitchFamily="18" charset="0"/>
                <a:ea typeface="+mj-ea"/>
                <a:cs typeface="Times New Roman" pitchFamily="18" charset="0"/>
              </a:rPr>
              <a:t>Encouraging</a:t>
            </a:r>
            <a:r>
              <a:rPr lang="sv-SE" sz="36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sv-SE" sz="3600" dirty="0" err="1">
                <a:latin typeface="Times New Roman" pitchFamily="18" charset="0"/>
                <a:ea typeface="+mj-ea"/>
                <a:cs typeface="Times New Roman" pitchFamily="18" charset="0"/>
              </a:rPr>
              <a:t>involvement</a:t>
            </a:r>
            <a:r>
              <a:rPr lang="sv-SE" sz="3600" dirty="0">
                <a:latin typeface="Times New Roman" pitchFamily="18" charset="0"/>
                <a:ea typeface="+mj-ea"/>
                <a:cs typeface="Times New Roman" pitchFamily="18" charset="0"/>
              </a:rPr>
              <a:t> in global </a:t>
            </a:r>
            <a:r>
              <a:rPr kumimoji="0" lang="sv-SE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health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277" y="1417638"/>
            <a:ext cx="9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itchFamily="18" charset="0"/>
              </a:rPr>
              <a:t>1. Recruitment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 and</a:t>
            </a:r>
            <a:r>
              <a:rPr lang="en-GB" sz="2200" b="1" dirty="0">
                <a:latin typeface="Times New Roman" pitchFamily="18" charset="0"/>
                <a:cs typeface="Times New Roman" pitchFamily="18" charset="0"/>
              </a:rPr>
              <a:t> retention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 of all staff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277" y="2064900"/>
            <a:ext cx="8090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itchFamily="18" charset="0"/>
              </a:rPr>
              <a:t>2. Clinical skills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277" y="2712162"/>
            <a:ext cx="8578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itchFamily="18" charset="0"/>
              </a:rPr>
              <a:t>3. Managerial skills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277" y="3359424"/>
            <a:ext cx="8457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itchFamily="18" charset="0"/>
              </a:rPr>
              <a:t>4. Communication &amp; teamwork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277" y="4006686"/>
            <a:ext cx="88943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itchFamily="18" charset="0"/>
              </a:rPr>
              <a:t>5. Patient Experience and dignity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77" y="4653948"/>
            <a:ext cx="8612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itchFamily="18" charset="0"/>
              </a:rPr>
              <a:t>6. Service/policy development &amp; implementation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277" y="5301208"/>
            <a:ext cx="8612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itchFamily="18" charset="0"/>
              </a:rPr>
              <a:t>7. Academic skills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536" y="1417896"/>
            <a:ext cx="8018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added value of employment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7544" y="2064276"/>
            <a:ext cx="4755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case load and rare cases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02097" y="2712162"/>
            <a:ext cx="61463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innovation &amp; ability to cope with limited resources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23928" y="3358542"/>
            <a:ext cx="4624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multi-cultural and multi-disciplinary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23928" y="4004922"/>
            <a:ext cx="4954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understanding of cultures and settings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6136" y="4653948"/>
            <a:ext cx="25785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perspectives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7744" y="5301208"/>
            <a:ext cx="60629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opportunities to engage in education and research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7544" y="188640"/>
            <a:ext cx="82192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Encouraging involvement in global health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at </a:t>
            </a: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Karolinska Hospital?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" name="Bildobjekt 17" descr="KUS ENG">
            <a:hlinkClick r:id="rId2" action="ppaction://hlinksldjump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309320"/>
            <a:ext cx="2016224" cy="45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8930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latin typeface="Times New Roman" pitchFamily="18" charset="0"/>
                <a:cs typeface="Times New Roman" pitchFamily="18" charset="0"/>
              </a:rPr>
              <a:t>Life Support Foundation </a:t>
            </a:r>
            <a:br>
              <a:rPr lang="sv-SE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Established 2013</a:t>
            </a:r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8192"/>
            <a:ext cx="8229600" cy="3701008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“an international, independent, medical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organisation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aiming to prevent deaths due to acute, life-threatening conditions in low-income countries through improving the access to and quality of basic life-saving interventions”</a:t>
            </a:r>
          </a:p>
          <a:p>
            <a:pPr>
              <a:lnSpc>
                <a:spcPct val="150000"/>
              </a:lnSpc>
            </a:pPr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944765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70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med rundade hörn 8"/>
          <p:cNvSpPr/>
          <p:nvPr/>
        </p:nvSpPr>
        <p:spPr>
          <a:xfrm>
            <a:off x="6478431" y="1208304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latin typeface="Times New Roman" pitchFamily="18" charset="0"/>
                <a:cs typeface="Times New Roman" pitchFamily="18" charset="0"/>
              </a:rPr>
              <a:t>Training</a:t>
            </a:r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1200" b="1" dirty="0" err="1">
                <a:latin typeface="Times New Roman" pitchFamily="18" charset="0"/>
                <a:cs typeface="Times New Roman" pitchFamily="18" charset="0"/>
              </a:rPr>
              <a:t>courses</a:t>
            </a:r>
            <a:endParaRPr lang="sv-SE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ktangel med rundade hörn 14"/>
          <p:cNvSpPr/>
          <p:nvPr/>
        </p:nvSpPr>
        <p:spPr>
          <a:xfrm>
            <a:off x="7092280" y="3068960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Checklists</a:t>
            </a:r>
          </a:p>
        </p:txBody>
      </p:sp>
      <p:sp>
        <p:nvSpPr>
          <p:cNvPr id="16" name="Rektangel med rundade hörn 15"/>
          <p:cNvSpPr/>
          <p:nvPr/>
        </p:nvSpPr>
        <p:spPr>
          <a:xfrm>
            <a:off x="3995936" y="332656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Staff </a:t>
            </a:r>
            <a:r>
              <a:rPr lang="sv-SE" sz="1200" b="1" dirty="0" err="1">
                <a:latin typeface="Times New Roman" pitchFamily="18" charset="0"/>
                <a:cs typeface="Times New Roman" pitchFamily="18" charset="0"/>
              </a:rPr>
              <a:t>exchange</a:t>
            </a:r>
            <a:endParaRPr lang="sv-SE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llips 16"/>
          <p:cNvSpPr/>
          <p:nvPr/>
        </p:nvSpPr>
        <p:spPr>
          <a:xfrm>
            <a:off x="3059832" y="1988840"/>
            <a:ext cx="2880320" cy="2808312"/>
          </a:xfrm>
          <a:prstGeom prst="ellipse">
            <a:avLst/>
          </a:prstGeom>
          <a:solidFill>
            <a:srgbClr val="F4F7ED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err="1">
                <a:latin typeface="Times New Roman" pitchFamily="18" charset="0"/>
                <a:cs typeface="Times New Roman" pitchFamily="18" charset="0"/>
              </a:rPr>
              <a:t>Supportive</a:t>
            </a:r>
            <a:r>
              <a:rPr lang="sv-S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dirty="0" err="1">
                <a:latin typeface="Times New Roman" pitchFamily="18" charset="0"/>
                <a:cs typeface="Times New Roman" pitchFamily="18" charset="0"/>
              </a:rPr>
              <a:t>actions</a:t>
            </a:r>
            <a:r>
              <a:rPr lang="sv-SE" dirty="0">
                <a:latin typeface="Times New Roman" pitchFamily="18" charset="0"/>
                <a:cs typeface="Times New Roman" pitchFamily="18" charset="0"/>
              </a:rPr>
              <a:t> of Link </a:t>
            </a:r>
          </a:p>
          <a:p>
            <a:pPr algn="ctr"/>
            <a:r>
              <a:rPr lang="sv-SE" i="1" dirty="0">
                <a:latin typeface="Times New Roman" pitchFamily="18" charset="0"/>
                <a:cs typeface="Times New Roman" pitchFamily="18" charset="0"/>
              </a:rPr>
              <a:t>MKAIC &amp; LSF </a:t>
            </a:r>
          </a:p>
        </p:txBody>
      </p:sp>
      <p:sp>
        <p:nvSpPr>
          <p:cNvPr id="19" name="Rektangel med rundade hörn 18"/>
          <p:cNvSpPr/>
          <p:nvPr/>
        </p:nvSpPr>
        <p:spPr>
          <a:xfrm>
            <a:off x="6876256" y="4437112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b="1" dirty="0">
                <a:latin typeface="Times New Roman" pitchFamily="18" charset="0"/>
                <a:cs typeface="Times New Roman" pitchFamily="18" charset="0"/>
              </a:rPr>
              <a:t>Development of </a:t>
            </a:r>
            <a:r>
              <a:rPr lang="sv-SE" sz="1050" b="1" dirty="0" err="1">
                <a:latin typeface="Times New Roman" pitchFamily="18" charset="0"/>
                <a:cs typeface="Times New Roman" pitchFamily="18" charset="0"/>
              </a:rPr>
              <a:t>protocols</a:t>
            </a:r>
            <a:endParaRPr lang="sv-SE" sz="10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ktangel med rundade hörn 19"/>
          <p:cNvSpPr/>
          <p:nvPr/>
        </p:nvSpPr>
        <p:spPr>
          <a:xfrm>
            <a:off x="4067944" y="5805264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Regional </a:t>
            </a:r>
            <a:r>
              <a:rPr lang="sv-SE" sz="1200" b="1" dirty="0" err="1">
                <a:latin typeface="Times New Roman" pitchFamily="18" charset="0"/>
                <a:cs typeface="Times New Roman" pitchFamily="18" charset="0"/>
              </a:rPr>
              <a:t>activities</a:t>
            </a:r>
            <a:endParaRPr lang="sv-SE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ktangel med rundade hörn 20"/>
          <p:cNvSpPr/>
          <p:nvPr/>
        </p:nvSpPr>
        <p:spPr>
          <a:xfrm>
            <a:off x="1835696" y="5638577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SATA</a:t>
            </a:r>
            <a:br>
              <a:rPr lang="sv-SE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support</a:t>
            </a:r>
          </a:p>
        </p:txBody>
      </p:sp>
      <p:sp>
        <p:nvSpPr>
          <p:cNvPr id="22" name="Rektangel med rundade hörn 21"/>
          <p:cNvSpPr/>
          <p:nvPr/>
        </p:nvSpPr>
        <p:spPr>
          <a:xfrm>
            <a:off x="6084168" y="5589240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Research</a:t>
            </a:r>
          </a:p>
        </p:txBody>
      </p:sp>
      <p:sp>
        <p:nvSpPr>
          <p:cNvPr id="23" name="Rektangel med rundade hörn 22"/>
          <p:cNvSpPr/>
          <p:nvPr/>
        </p:nvSpPr>
        <p:spPr>
          <a:xfrm>
            <a:off x="899592" y="3068960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latin typeface="Times New Roman" pitchFamily="18" charset="0"/>
                <a:cs typeface="Times New Roman" pitchFamily="18" charset="0"/>
              </a:rPr>
              <a:t>Training</a:t>
            </a:r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sv-SE" sz="1200" b="1" dirty="0" err="1">
                <a:latin typeface="Times New Roman" pitchFamily="18" charset="0"/>
                <a:cs typeface="Times New Roman" pitchFamily="18" charset="0"/>
              </a:rPr>
              <a:t>trainers</a:t>
            </a:r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, ABC</a:t>
            </a:r>
          </a:p>
        </p:txBody>
      </p:sp>
      <p:sp>
        <p:nvSpPr>
          <p:cNvPr id="24" name="Rektangel med rundade hörn 23"/>
          <p:cNvSpPr/>
          <p:nvPr/>
        </p:nvSpPr>
        <p:spPr>
          <a:xfrm>
            <a:off x="899592" y="4365104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Support </a:t>
            </a:r>
            <a:r>
              <a:rPr lang="sv-SE" sz="1200" b="1" dirty="0" err="1">
                <a:latin typeface="Times New Roman" pitchFamily="18" charset="0"/>
                <a:cs typeface="Times New Roman" pitchFamily="18" charset="0"/>
              </a:rPr>
              <a:t>anaesthesia</a:t>
            </a:r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1200" b="1" dirty="0" err="1">
                <a:latin typeface="Times New Roman" pitchFamily="18" charset="0"/>
                <a:cs typeface="Times New Roman" pitchFamily="18" charset="0"/>
              </a:rPr>
              <a:t>residency</a:t>
            </a:r>
            <a:endParaRPr lang="sv-SE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ktangel med rundade hörn 24"/>
          <p:cNvSpPr/>
          <p:nvPr/>
        </p:nvSpPr>
        <p:spPr>
          <a:xfrm>
            <a:off x="1522297" y="1211866"/>
            <a:ext cx="100811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latin typeface="Times New Roman" pitchFamily="18" charset="0"/>
                <a:cs typeface="Times New Roman" pitchFamily="18" charset="0"/>
              </a:rPr>
              <a:t>Equipment provision</a:t>
            </a:r>
          </a:p>
        </p:txBody>
      </p:sp>
      <p:cxnSp>
        <p:nvCxnSpPr>
          <p:cNvPr id="14" name="Rak 13"/>
          <p:cNvCxnSpPr/>
          <p:nvPr/>
        </p:nvCxnSpPr>
        <p:spPr>
          <a:xfrm>
            <a:off x="4499992" y="980728"/>
            <a:ext cx="0" cy="1008112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Rak 17"/>
          <p:cNvCxnSpPr/>
          <p:nvPr/>
        </p:nvCxnSpPr>
        <p:spPr>
          <a:xfrm>
            <a:off x="4572000" y="4797152"/>
            <a:ext cx="0" cy="1008112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Rak 25"/>
          <p:cNvCxnSpPr/>
          <p:nvPr/>
        </p:nvCxnSpPr>
        <p:spPr>
          <a:xfrm flipH="1">
            <a:off x="5940152" y="3429000"/>
            <a:ext cx="1152128" cy="0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Rak 27"/>
          <p:cNvCxnSpPr/>
          <p:nvPr/>
        </p:nvCxnSpPr>
        <p:spPr>
          <a:xfrm flipH="1">
            <a:off x="1907704" y="3429000"/>
            <a:ext cx="1152128" cy="0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Rak 28"/>
          <p:cNvCxnSpPr/>
          <p:nvPr/>
        </p:nvCxnSpPr>
        <p:spPr>
          <a:xfrm flipH="1" flipV="1">
            <a:off x="2483768" y="1844824"/>
            <a:ext cx="1008112" cy="540000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Rak 30"/>
          <p:cNvCxnSpPr/>
          <p:nvPr/>
        </p:nvCxnSpPr>
        <p:spPr>
          <a:xfrm flipV="1">
            <a:off x="5508104" y="1844824"/>
            <a:ext cx="1008000" cy="540000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Rak 33"/>
          <p:cNvCxnSpPr/>
          <p:nvPr/>
        </p:nvCxnSpPr>
        <p:spPr>
          <a:xfrm>
            <a:off x="5652120" y="4257032"/>
            <a:ext cx="1224136" cy="540120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Rak 35"/>
          <p:cNvCxnSpPr/>
          <p:nvPr/>
        </p:nvCxnSpPr>
        <p:spPr>
          <a:xfrm>
            <a:off x="5148064" y="4653136"/>
            <a:ext cx="1008112" cy="936104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Rak 37"/>
          <p:cNvCxnSpPr/>
          <p:nvPr/>
        </p:nvCxnSpPr>
        <p:spPr>
          <a:xfrm flipH="1">
            <a:off x="1907704" y="4041008"/>
            <a:ext cx="1296144" cy="612128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Rak 39"/>
          <p:cNvCxnSpPr/>
          <p:nvPr/>
        </p:nvCxnSpPr>
        <p:spPr>
          <a:xfrm flipH="1">
            <a:off x="2771800" y="4630465"/>
            <a:ext cx="1008112" cy="1008112"/>
          </a:xfrm>
          <a:prstGeom prst="line">
            <a:avLst/>
          </a:prstGeom>
          <a:ln w="2540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944765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200" y="213571"/>
            <a:ext cx="8585200" cy="64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5069"/>
            <a:ext cx="7452320" cy="641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877272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187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53159"/>
            <a:ext cx="3000561" cy="4960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5436096" cy="3093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675"/>
            <a:ext cx="4392488" cy="292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944765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557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32240" cy="836712"/>
          </a:xfrm>
        </p:spPr>
        <p:txBody>
          <a:bodyPr>
            <a:normAutofit/>
          </a:bodyPr>
          <a:lstStyle/>
          <a:p>
            <a:pPr algn="l"/>
            <a:r>
              <a:rPr lang="sv-SE" sz="3200" dirty="0" err="1">
                <a:latin typeface="Times New Roman" pitchFamily="18" charset="0"/>
                <a:cs typeface="Times New Roman" pitchFamily="18" charset="0"/>
              </a:rPr>
              <a:t>Achievements</a:t>
            </a:r>
            <a:r>
              <a:rPr lang="sv-SE" sz="3200" dirty="0">
                <a:latin typeface="Times New Roman" pitchFamily="18" charset="0"/>
                <a:cs typeface="Times New Roman" pitchFamily="18" charset="0"/>
              </a:rPr>
              <a:t> 2008-2015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7200000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4608" y="188640"/>
            <a:ext cx="3584751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944765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24744"/>
            <a:ext cx="5328592" cy="53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6569968"/>
            <a:ext cx="379274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sv-SE" sz="4000" dirty="0" err="1">
                <a:latin typeface="Times New Roman" pitchFamily="18" charset="0"/>
                <a:cs typeface="Times New Roman" pitchFamily="18" charset="0"/>
              </a:rPr>
              <a:t>least</a:t>
            </a:r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4000" dirty="0" err="1">
                <a:latin typeface="Times New Roman" pitchFamily="18" charset="0"/>
                <a:cs typeface="Times New Roman" pitchFamily="18" charset="0"/>
              </a:rPr>
              <a:t>selected</a:t>
            </a:r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4000" dirty="0" err="1">
                <a:latin typeface="Times New Roman" pitchFamily="18" charset="0"/>
                <a:cs typeface="Times New Roman" pitchFamily="18" charset="0"/>
              </a:rPr>
              <a:t>speciality</a:t>
            </a:r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4000" dirty="0" err="1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4000" dirty="0" err="1">
                <a:latin typeface="Times New Roman" pitchFamily="18" charset="0"/>
                <a:cs typeface="Times New Roman" pitchFamily="18" charset="0"/>
              </a:rPr>
              <a:t>Anaesthesiology</a:t>
            </a:r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852936"/>
            <a:ext cx="2773460" cy="1850751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3419872" y="3645024"/>
            <a:ext cx="1847878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3600" dirty="0"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sv-SE" sz="3600" dirty="0" err="1">
                <a:latin typeface="Times New Roman" pitchFamily="18" charset="0"/>
                <a:cs typeface="Times New Roman" pitchFamily="18" charset="0"/>
              </a:rPr>
              <a:t>years</a:t>
            </a:r>
            <a:r>
              <a:rPr lang="sv-SE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sv-SE" sz="3600" dirty="0">
              <a:latin typeface="Times New Roman" pitchFamily="18" charset="0"/>
              <a:cs typeface="Times New Roman" pitchFamily="18" charset="0"/>
            </a:endParaRPr>
          </a:p>
          <a:p>
            <a:endParaRPr lang="sv-SE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v-SE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1" y="2852936"/>
            <a:ext cx="247539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491880" y="3645024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/>
          <p:cNvSpPr txBox="1"/>
          <p:nvPr/>
        </p:nvSpPr>
        <p:spPr>
          <a:xfrm>
            <a:off x="611560" y="4509120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Tanzania is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ready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 for the same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journey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 as Sweden and International Collaborations like Life Support Foundation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aid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journey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sv-SE" dirty="0">
                <a:latin typeface="Times New Roman" pitchFamily="18" charset="0"/>
                <a:cs typeface="Times New Roman" pitchFamily="18" charset="0"/>
              </a:rPr>
            </a:br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67544" y="1052736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The Development of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Anaesthesia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and Intensive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care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has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fundamentally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reduced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morbidity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mortality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worldwide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sv-SE" sz="2000" dirty="0">
                <a:latin typeface="Times New Roman" pitchFamily="18" charset="0"/>
                <a:cs typeface="Times New Roman" pitchFamily="18" charset="0"/>
              </a:rPr>
            </a:b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Anaesthesia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is the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largest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in-hospital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speciality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in Sweden</a:t>
            </a:r>
            <a:br>
              <a:rPr lang="sv-SE" sz="2000" dirty="0">
                <a:latin typeface="Times New Roman" pitchFamily="18" charset="0"/>
                <a:cs typeface="Times New Roman" pitchFamily="18" charset="0"/>
              </a:rPr>
            </a:b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Anaesthesia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is as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respected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any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speciality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in Sweden</a:t>
            </a:r>
            <a:br>
              <a:rPr lang="sv-SE" sz="2000" dirty="0">
                <a:latin typeface="Times New Roman" pitchFamily="18" charset="0"/>
                <a:cs typeface="Times New Roman" pitchFamily="18" charset="0"/>
              </a:rPr>
            </a:b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Anaesthesia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offers great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career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000" dirty="0" err="1">
                <a:latin typeface="Times New Roman" pitchFamily="18" charset="0"/>
                <a:cs typeface="Times New Roman" pitchFamily="18" charset="0"/>
              </a:rPr>
              <a:t>possibilities</a:t>
            </a:r>
            <a:r>
              <a:rPr lang="sv-SE" sz="2000" dirty="0">
                <a:latin typeface="Times New Roman" pitchFamily="18" charset="0"/>
                <a:cs typeface="Times New Roman" pitchFamily="18" charset="0"/>
              </a:rPr>
              <a:t> in Sweden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877272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59042"/>
            <a:ext cx="1584176" cy="654334"/>
          </a:xfrm>
          <a:prstGeom prst="rect">
            <a:avLst/>
          </a:prstGeom>
        </p:spPr>
      </p:pic>
      <p:pic>
        <p:nvPicPr>
          <p:cNvPr id="12" name="Bildobjekt 11" descr="KUS ENG">
            <a:hlinkClick r:id="rId6" action="ppaction://hlinksldjump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6381328"/>
            <a:ext cx="2016224" cy="45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err="1">
                <a:latin typeface="Times New Roman" pitchFamily="18" charset="0"/>
                <a:cs typeface="Times New Roman" pitchFamily="18" charset="0"/>
              </a:rPr>
              <a:t>Recipe</a:t>
            </a:r>
            <a:r>
              <a:rPr lang="sv-SE" dirty="0"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sv-SE" dirty="0" err="1">
                <a:latin typeface="Times New Roman" pitchFamily="18" charset="0"/>
                <a:cs typeface="Times New Roman" pitchFamily="18" charset="0"/>
              </a:rPr>
              <a:t>success</a:t>
            </a:r>
            <a:r>
              <a:rPr lang="sv-S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i="1" dirty="0" err="1">
                <a:latin typeface="Times New Roman" pitchFamily="18" charset="0"/>
                <a:cs typeface="Times New Roman" pitchFamily="18" charset="0"/>
              </a:rPr>
              <a:t>Future</a:t>
            </a:r>
            <a:endParaRPr lang="sv-SE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11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latin typeface="Times New Roman" pitchFamily="18" charset="0"/>
                <a:cs typeface="Times New Roman" pitchFamily="18" charset="0"/>
              </a:rPr>
              <a:t>Recipe</a:t>
            </a:r>
            <a:r>
              <a:rPr lang="sv-SE" dirty="0"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sv-SE" dirty="0" err="1">
                <a:latin typeface="Times New Roman" pitchFamily="18" charset="0"/>
                <a:cs typeface="Times New Roman" pitchFamily="18" charset="0"/>
              </a:rPr>
              <a:t>success</a:t>
            </a:r>
            <a:r>
              <a:rPr lang="sv-S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i="1" dirty="0" err="1">
                <a:latin typeface="Times New Roman" pitchFamily="18" charset="0"/>
                <a:cs typeface="Times New Roman" pitchFamily="18" charset="0"/>
              </a:rPr>
              <a:t>Past</a:t>
            </a:r>
            <a:endParaRPr lang="sv-SE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1940. </a:t>
            </a:r>
            <a:r>
              <a:rPr lang="sv-SE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Torsten </a:t>
            </a:r>
            <a:r>
              <a:rPr lang="sv-SE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Gordh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Sweden’s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first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Anaesthesiologist</a:t>
            </a:r>
            <a:endParaRPr lang="sv-SE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sv-SE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Reduced</a:t>
            </a:r>
            <a:r>
              <a:rPr lang="sv-SE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death</a:t>
            </a:r>
            <a:r>
              <a:rPr lang="sv-SE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in abdominal </a:t>
            </a:r>
            <a:r>
              <a:rPr lang="sv-SE" sz="2800" dirty="0" err="1">
                <a:latin typeface="Times New Roman" pitchFamily="18" charset="0"/>
                <a:cs typeface="Times New Roman" pitchFamily="18" charset="0"/>
              </a:rPr>
              <a:t>surgery</a:t>
            </a: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 by 40% </a:t>
            </a:r>
          </a:p>
          <a:p>
            <a:endParaRPr lang="sv-SE" dirty="0">
              <a:latin typeface="Times New Roman" pitchFamily="18" charset="0"/>
              <a:cs typeface="Times New Roman" pitchFamily="18" charset="0"/>
            </a:endParaRPr>
          </a:p>
          <a:p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4355976" y="3733911"/>
            <a:ext cx="4435129" cy="29922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ular Callout 4"/>
          <p:cNvSpPr/>
          <p:nvPr/>
        </p:nvSpPr>
        <p:spPr>
          <a:xfrm>
            <a:off x="3491880" y="4129571"/>
            <a:ext cx="1009934" cy="1080941"/>
          </a:xfrm>
          <a:prstGeom prst="wedgeRoundRectCallout">
            <a:avLst>
              <a:gd name="adj1" fmla="val 83409"/>
              <a:gd name="adj2" fmla="val -164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Europe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37499"/>
            <a:ext cx="1906901" cy="2865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dobjekt 6" descr="KUS ENG">
            <a:hlinkClick r:id="rId4" action="ppaction://hlinksldjump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6381328"/>
            <a:ext cx="2016224" cy="45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598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Torsten Gordh.gif"/>
          <p:cNvPicPr>
            <a:picLocks noChangeAspect="1"/>
          </p:cNvPicPr>
          <p:nvPr/>
        </p:nvPicPr>
        <p:blipFill>
          <a:blip r:embed="rId2" cstate="print"/>
          <a:srcRect l="41100" t="5631" r="4100"/>
          <a:stretch>
            <a:fillRect/>
          </a:stretch>
        </p:blipFill>
        <p:spPr>
          <a:xfrm>
            <a:off x="323528" y="620688"/>
            <a:ext cx="3168352" cy="48268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534766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 descr="KUS ENG">
            <a:hlinkClick r:id="rId4" action="ppaction://hlinksldjump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373216"/>
            <a:ext cx="2952328" cy="74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892480" cy="5328592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A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10% of deaths 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(4,7 million)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AU" dirty="0">
                <a:latin typeface="Times New Roman" pitchFamily="18" charset="0"/>
                <a:cs typeface="Times New Roman" pitchFamily="18" charset="0"/>
              </a:rPr>
              <a:t>	due to surgically treatable conditions </a:t>
            </a:r>
            <a:r>
              <a:rPr lang="en-AU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Lozano  2013)</a:t>
            </a:r>
            <a:endParaRPr lang="en-A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Provision of essential surgical procedures 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would save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1.5 million deaths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 year</a:t>
            </a:r>
          </a:p>
          <a:p>
            <a:endParaRPr lang="en-A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sv-SE" dirty="0">
                <a:latin typeface="Times New Roman" pitchFamily="18" charset="0"/>
                <a:cs typeface="Times New Roman" pitchFamily="18" charset="0"/>
              </a:rPr>
              <a:t>Global Surgery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949280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15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750" y="2132856"/>
            <a:ext cx="8424738" cy="446449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234 million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operations per year globally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billion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people lack access to basic surgery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(Lancet 2015)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Only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3·5% of operations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are in low-income countries where 35% of the world’s people live 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A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>
                <a:latin typeface="Times New Roman" pitchFamily="18" charset="0"/>
                <a:cs typeface="Times New Roman" pitchFamily="18" charset="0"/>
              </a:rPr>
              <a:t>Global Surgery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944765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38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560" y="405088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AU" dirty="0">
                <a:latin typeface="Times New Roman" pitchFamily="18" charset="0"/>
                <a:cs typeface="Times New Roman" pitchFamily="18" charset="0"/>
              </a:rPr>
              <a:t>Global Critical Care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1556792"/>
            <a:ext cx="6480720" cy="50405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Critical Care is often absent or poor quality</a:t>
            </a:r>
          </a:p>
          <a:p>
            <a:pPr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60% had ER, 40% had triage, 30% had ICU</a:t>
            </a:r>
          </a:p>
          <a:p>
            <a:pPr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80%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staff trained in triage or critical care</a:t>
            </a:r>
          </a:p>
          <a:p>
            <a:pPr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Mortality on ICU 50% (90% if hypotensive)</a:t>
            </a:r>
          </a:p>
          <a:p>
            <a:pPr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Acute treatments rarely given (3%)</a:t>
            </a:r>
          </a:p>
        </p:txBody>
      </p:sp>
      <p:pic>
        <p:nvPicPr>
          <p:cNvPr id="7" name="Picture 4" descr="f nr 3 queue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84684"/>
            <a:ext cx="2763518" cy="2072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7" y="2924944"/>
            <a:ext cx="2989355" cy="214955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944765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53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AU" dirty="0">
                <a:latin typeface="Times New Roman" pitchFamily="18" charset="0"/>
                <a:cs typeface="Times New Roman" pitchFamily="18" charset="0"/>
              </a:rPr>
              <a:t>Global Obstetrics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750" y="1984134"/>
            <a:ext cx="8352730" cy="4114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More than half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of women lack access to Emergency Obstetric Care (80% in LIC) </a:t>
            </a:r>
            <a:br>
              <a:rPr lang="en-GB" dirty="0">
                <a:latin typeface="Times New Roman" pitchFamily="18" charset="0"/>
                <a:cs typeface="Times New Roman" pitchFamily="18" charset="0"/>
              </a:rPr>
            </a:br>
            <a:r>
              <a:rPr lang="en-GB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Holmer</a:t>
            </a:r>
            <a:r>
              <a:rPr lang="en-GB" sz="1600" dirty="0">
                <a:latin typeface="Times New Roman" pitchFamily="18" charset="0"/>
                <a:cs typeface="Times New Roman" pitchFamily="18" charset="0"/>
              </a:rPr>
              <a:t> 2015)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Good quality care could prevent </a:t>
            </a:r>
          </a:p>
          <a:p>
            <a:pPr lvl="1"/>
            <a:r>
              <a:rPr lang="en-GB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113 000 maternal deaths</a:t>
            </a:r>
          </a:p>
        </p:txBody>
      </p:sp>
      <p:pic>
        <p:nvPicPr>
          <p:cNvPr id="7" name="Platshållare för innehåll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304256" cy="163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89" y="5944765"/>
            <a:ext cx="679015" cy="8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9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44624"/>
            <a:ext cx="8219256" cy="1143000"/>
          </a:xfrm>
        </p:spPr>
        <p:txBody>
          <a:bodyPr/>
          <a:lstStyle/>
          <a:p>
            <a:r>
              <a:rPr lang="sv-SE" dirty="0">
                <a:latin typeface="Times New Roman" pitchFamily="18" charset="0"/>
                <a:cs typeface="Times New Roman" pitchFamily="18" charset="0"/>
              </a:rPr>
              <a:t>The Global </a:t>
            </a:r>
            <a:r>
              <a:rPr lang="sv-SE" dirty="0" err="1">
                <a:latin typeface="Times New Roman" pitchFamily="18" charset="0"/>
                <a:cs typeface="Times New Roman" pitchFamily="18" charset="0"/>
              </a:rPr>
              <a:t>Need</a:t>
            </a:r>
            <a:endParaRPr lang="sv-S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9225" y="1672142"/>
            <a:ext cx="6501408" cy="850106"/>
          </a:xfrm>
        </p:spPr>
        <p:txBody>
          <a:bodyPr>
            <a:noAutofit/>
          </a:bodyPr>
          <a:lstStyle/>
          <a:p>
            <a:pPr lvl="0" algn="just" eaLnBrk="1" hangingPunct="1">
              <a:spcBef>
                <a:spcPct val="0"/>
              </a:spcBef>
            </a:pP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Every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girl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in Tanzania has a 1 in 20 risk of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dying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childbirth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v-SE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62" y="1016689"/>
            <a:ext cx="1223913" cy="645374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76200" dist="762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9225" y="1052736"/>
            <a:ext cx="858964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2 jumbo jets full of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mothers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crash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every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day</a:t>
            </a:r>
            <a:endParaRPr lang="sv-SE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9225" y="2565590"/>
            <a:ext cx="7711167" cy="87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1 million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babies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year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on the same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born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(and over 2 million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stillbirths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sv-SE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v-SE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38" y="1016689"/>
            <a:ext cx="1223913" cy="645374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76200" dist="762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2840" y="4758243"/>
            <a:ext cx="5437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Muhimbili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National Hospital: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7944" y="4758243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Perinatal death: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Maternal Mortality:</a:t>
            </a:r>
            <a:endParaRPr lang="sv-SE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4758242"/>
            <a:ext cx="1671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9.6%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1.54%</a:t>
            </a:r>
            <a:r>
              <a:rPr lang="en-US" baseline="7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sv-SE" baseline="7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412" y="6341258"/>
            <a:ext cx="7756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Pembe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A. B., et al. (2014). "Maternal mortality at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Muhimbili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National Hospital in Dar-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-Salaam, Tanzania in the year 2011." BMC Pregnancy Childbirth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: 320.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404" y="6334802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sv-SE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9466" y="4653136"/>
            <a:ext cx="86050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389225" y="3487018"/>
            <a:ext cx="8229600" cy="87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5.8 million </a:t>
            </a:r>
            <a:r>
              <a:rPr lang="sv-SE" sz="2200" dirty="0" err="1">
                <a:latin typeface="Times New Roman" pitchFamily="18" charset="0"/>
                <a:cs typeface="Times New Roman" pitchFamily="18" charset="0"/>
              </a:rPr>
              <a:t>deaths</a:t>
            </a:r>
            <a:r>
              <a:rPr lang="sv-SE" sz="2200" dirty="0">
                <a:latin typeface="Times New Roman" pitchFamily="18" charset="0"/>
                <a:cs typeface="Times New Roman" pitchFamily="18" charset="0"/>
              </a:rPr>
              <a:t> from trauma yearly</a:t>
            </a:r>
            <a:r>
              <a:rPr lang="sv-SE" sz="2200" baseline="30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sv-SE" sz="2200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v-SE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62" y="3057374"/>
            <a:ext cx="2440662" cy="152375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42404" y="6063099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 World report on road traffic injury prevention, WHO, 2004</a:t>
            </a:r>
            <a:endParaRPr lang="sv-SE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28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683</Words>
  <Application>Microsoft Office PowerPoint</Application>
  <PresentationFormat>Bildspel på skärmen (4:3)</PresentationFormat>
  <Paragraphs>146</Paragraphs>
  <Slides>24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Office-tema</vt:lpstr>
      <vt:lpstr>International Collaboration  in Anaesthesia</vt:lpstr>
      <vt:lpstr>PowerPoint-presentation</vt:lpstr>
      <vt:lpstr>Recipe for success, Past</vt:lpstr>
      <vt:lpstr>PowerPoint-presentation</vt:lpstr>
      <vt:lpstr>Global Surgery</vt:lpstr>
      <vt:lpstr>Global Surgery</vt:lpstr>
      <vt:lpstr>Global Critical Care</vt:lpstr>
      <vt:lpstr>Global Obstetrics</vt:lpstr>
      <vt:lpstr>The Global Need</vt:lpstr>
      <vt:lpstr>PowerPoint-presentation</vt:lpstr>
      <vt:lpstr>PowerPoint-presentation</vt:lpstr>
      <vt:lpstr>UK: preventable reasons for maternal deaths</vt:lpstr>
      <vt:lpstr>Background</vt:lpstr>
      <vt:lpstr>PowerPoint-presentation</vt:lpstr>
      <vt:lpstr>And the world is starting to wake up  to these ideas</vt:lpstr>
      <vt:lpstr>PowerPoint-presentation</vt:lpstr>
      <vt:lpstr>PowerPoint-presentation</vt:lpstr>
      <vt:lpstr>Life Support Foundation  Established 2013</vt:lpstr>
      <vt:lpstr>PowerPoint-presentation</vt:lpstr>
      <vt:lpstr>PowerPoint-presentation</vt:lpstr>
      <vt:lpstr>PowerPoint-presentation</vt:lpstr>
      <vt:lpstr>Achievements 2008-2015 </vt:lpstr>
      <vt:lpstr>”The least selected speciality was Anaesthesiology”</vt:lpstr>
      <vt:lpstr>Recipe for success, Future</vt:lpstr>
    </vt:vector>
  </TitlesOfParts>
  <Company>SLL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4bvm</dc:creator>
  <cp:lastModifiedBy>Lind</cp:lastModifiedBy>
  <cp:revision>100</cp:revision>
  <dcterms:created xsi:type="dcterms:W3CDTF">2016-04-28T14:20:47Z</dcterms:created>
  <dcterms:modified xsi:type="dcterms:W3CDTF">2016-05-25T12:46:07Z</dcterms:modified>
</cp:coreProperties>
</file>